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63" r:id="rId2"/>
    <p:sldId id="287" r:id="rId3"/>
    <p:sldId id="299" r:id="rId4"/>
    <p:sldId id="298" r:id="rId5"/>
    <p:sldId id="296" r:id="rId6"/>
    <p:sldId id="297" r:id="rId7"/>
    <p:sldId id="300" r:id="rId8"/>
    <p:sldId id="301" r:id="rId9"/>
    <p:sldId id="302" r:id="rId10"/>
    <p:sldId id="303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4" r:id="rId20"/>
    <p:sldId id="260" r:id="rId21"/>
    <p:sldId id="285" r:id="rId22"/>
    <p:sldId id="305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9" autoAdjust="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Sheet4!$E$4</c:f>
              <c:strCache>
                <c:ptCount val="1"/>
                <c:pt idx="0">
                  <c:v>Age 12-15 (n=7)</c:v>
                </c:pt>
              </c:strCache>
            </c:strRef>
          </c:tx>
          <c:invertIfNegative val="0"/>
          <c:cat>
            <c:strRef>
              <c:f>Sheet4!$D$5:$D$12</c:f>
              <c:strCache>
                <c:ptCount val="8"/>
                <c:pt idx="0">
                  <c:v>Drama/Theatre Classes</c:v>
                </c:pt>
                <c:pt idx="1">
                  <c:v>Computer Programming Classes</c:v>
                </c:pt>
                <c:pt idx="2">
                  <c:v>Art Programs</c:v>
                </c:pt>
                <c:pt idx="3">
                  <c:v>Work Internships</c:v>
                </c:pt>
                <c:pt idx="4">
                  <c:v>Homework Help/Tutoring</c:v>
                </c:pt>
                <c:pt idx="5">
                  <c:v>Independent Living Classes</c:v>
                </c:pt>
                <c:pt idx="6">
                  <c:v>Team Sports</c:v>
                </c:pt>
                <c:pt idx="7">
                  <c:v>Access to Rec Centers</c:v>
                </c:pt>
              </c:strCache>
            </c:strRef>
          </c:cat>
          <c:val>
            <c:numRef>
              <c:f>Sheet4!$E$5:$E$12</c:f>
              <c:numCache>
                <c:formatCode>General</c:formatCode>
                <c:ptCount val="8"/>
                <c:pt idx="0">
                  <c:v>1.43</c:v>
                </c:pt>
                <c:pt idx="1">
                  <c:v>3.83</c:v>
                </c:pt>
                <c:pt idx="2">
                  <c:v>2.14</c:v>
                </c:pt>
                <c:pt idx="3">
                  <c:v>2.71</c:v>
                </c:pt>
                <c:pt idx="4">
                  <c:v>1.86</c:v>
                </c:pt>
                <c:pt idx="5">
                  <c:v>2.57</c:v>
                </c:pt>
                <c:pt idx="6">
                  <c:v>3.71</c:v>
                </c:pt>
                <c:pt idx="7">
                  <c:v>4.1399999999999997</c:v>
                </c:pt>
              </c:numCache>
            </c:numRef>
          </c:val>
        </c:ser>
        <c:ser>
          <c:idx val="1"/>
          <c:order val="1"/>
          <c:tx>
            <c:strRef>
              <c:f>Sheet4!$F$4</c:f>
              <c:strCache>
                <c:ptCount val="1"/>
                <c:pt idx="0">
                  <c:v>Age 15-18 (n=29)</c:v>
                </c:pt>
              </c:strCache>
            </c:strRef>
          </c:tx>
          <c:invertIfNegative val="0"/>
          <c:cat>
            <c:strRef>
              <c:f>Sheet4!$D$5:$D$12</c:f>
              <c:strCache>
                <c:ptCount val="8"/>
                <c:pt idx="0">
                  <c:v>Drama/Theatre Classes</c:v>
                </c:pt>
                <c:pt idx="1">
                  <c:v>Computer Programming Classes</c:v>
                </c:pt>
                <c:pt idx="2">
                  <c:v>Art Programs</c:v>
                </c:pt>
                <c:pt idx="3">
                  <c:v>Work Internships</c:v>
                </c:pt>
                <c:pt idx="4">
                  <c:v>Homework Help/Tutoring</c:v>
                </c:pt>
                <c:pt idx="5">
                  <c:v>Independent Living Classes</c:v>
                </c:pt>
                <c:pt idx="6">
                  <c:v>Team Sports</c:v>
                </c:pt>
                <c:pt idx="7">
                  <c:v>Access to Rec Centers</c:v>
                </c:pt>
              </c:strCache>
            </c:strRef>
          </c:cat>
          <c:val>
            <c:numRef>
              <c:f>Sheet4!$F$5:$F$12</c:f>
              <c:numCache>
                <c:formatCode>General</c:formatCode>
                <c:ptCount val="8"/>
                <c:pt idx="0">
                  <c:v>2.11</c:v>
                </c:pt>
                <c:pt idx="1">
                  <c:v>2.11</c:v>
                </c:pt>
                <c:pt idx="2">
                  <c:v>2.79</c:v>
                </c:pt>
                <c:pt idx="3">
                  <c:v>3.43</c:v>
                </c:pt>
                <c:pt idx="4">
                  <c:v>3.69</c:v>
                </c:pt>
                <c:pt idx="5">
                  <c:v>3.59</c:v>
                </c:pt>
                <c:pt idx="6">
                  <c:v>3.38</c:v>
                </c:pt>
                <c:pt idx="7">
                  <c:v>4.07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592320"/>
        <c:axId val="81593856"/>
      </c:barChart>
      <c:catAx>
        <c:axId val="81592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1593856"/>
        <c:crosses val="autoZero"/>
        <c:auto val="1"/>
        <c:lblAlgn val="ctr"/>
        <c:lblOffset val="100"/>
        <c:noMultiLvlLbl val="0"/>
      </c:catAx>
      <c:valAx>
        <c:axId val="81593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Average Rating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1111111111111112E-2"/>
              <c:y val="0.288707893505122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159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05523850803064"/>
          <c:y val="0.31234937540333363"/>
          <c:w val="0.17314300532792681"/>
          <c:h val="0.1226999732323607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D8596-4F63-4503-B70D-345E00AD406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8F7F46-ED87-4BA8-BCC4-737326C3AE67}">
      <dgm:prSet phldrT="[Text]"/>
      <dgm:spPr/>
      <dgm:t>
        <a:bodyPr/>
        <a:lstStyle/>
        <a:p>
          <a:r>
            <a:rPr lang="en-US" dirty="0" smtClean="0"/>
            <a:t>Drive towards independence</a:t>
          </a:r>
          <a:endParaRPr lang="en-US" dirty="0"/>
        </a:p>
      </dgm:t>
    </dgm:pt>
    <dgm:pt modelId="{5C95608A-3F36-461E-8C17-3C831BF9F6AC}" type="parTrans" cxnId="{E9754D93-2CA6-469E-A297-AFC13F8ABACD}">
      <dgm:prSet/>
      <dgm:spPr/>
      <dgm:t>
        <a:bodyPr/>
        <a:lstStyle/>
        <a:p>
          <a:endParaRPr lang="en-US"/>
        </a:p>
      </dgm:t>
    </dgm:pt>
    <dgm:pt modelId="{C2D21D8C-7E6F-4EE5-8803-DE5B68398E2D}" type="sibTrans" cxnId="{E9754D93-2CA6-469E-A297-AFC13F8ABACD}">
      <dgm:prSet/>
      <dgm:spPr/>
      <dgm:t>
        <a:bodyPr/>
        <a:lstStyle/>
        <a:p>
          <a:endParaRPr lang="en-US"/>
        </a:p>
      </dgm:t>
    </dgm:pt>
    <dgm:pt modelId="{18AFE31A-A7CC-4217-9DFC-5240ABEC4B7E}">
      <dgm:prSet phldrT="[Text]"/>
      <dgm:spPr/>
      <dgm:t>
        <a:bodyPr/>
        <a:lstStyle/>
        <a:p>
          <a:r>
            <a:rPr lang="en-US" dirty="0" smtClean="0"/>
            <a:t>Heightened responsivity to rewards</a:t>
          </a:r>
          <a:endParaRPr lang="en-US" dirty="0"/>
        </a:p>
      </dgm:t>
    </dgm:pt>
    <dgm:pt modelId="{3CEFADB2-2C9D-43E2-A0B5-A8AA7E426F07}" type="parTrans" cxnId="{9FDDFBC8-9B28-4685-AA00-B4FF84A930C0}">
      <dgm:prSet/>
      <dgm:spPr/>
      <dgm:t>
        <a:bodyPr/>
        <a:lstStyle/>
        <a:p>
          <a:endParaRPr lang="en-US"/>
        </a:p>
      </dgm:t>
    </dgm:pt>
    <dgm:pt modelId="{1A6383A5-0422-492B-8835-1BF1DDA2C7D8}" type="sibTrans" cxnId="{9FDDFBC8-9B28-4685-AA00-B4FF84A930C0}">
      <dgm:prSet/>
      <dgm:spPr/>
      <dgm:t>
        <a:bodyPr/>
        <a:lstStyle/>
        <a:p>
          <a:endParaRPr lang="en-US"/>
        </a:p>
      </dgm:t>
    </dgm:pt>
    <dgm:pt modelId="{1B8153DC-7656-4324-90F8-EC2369C5F8AF}">
      <dgm:prSet phldrT="[Text]"/>
      <dgm:spPr/>
      <dgm:t>
        <a:bodyPr/>
        <a:lstStyle/>
        <a:p>
          <a:r>
            <a:rPr lang="en-US" dirty="0" smtClean="0"/>
            <a:t>Underdeveloped cognitive control</a:t>
          </a:r>
          <a:endParaRPr lang="en-US" dirty="0"/>
        </a:p>
      </dgm:t>
    </dgm:pt>
    <dgm:pt modelId="{64F059F3-8DE7-4C09-BDBA-F601A5937846}" type="parTrans" cxnId="{58301C9E-AF00-4DE4-8278-26CE95179D66}">
      <dgm:prSet/>
      <dgm:spPr/>
      <dgm:t>
        <a:bodyPr/>
        <a:lstStyle/>
        <a:p>
          <a:endParaRPr lang="en-US"/>
        </a:p>
      </dgm:t>
    </dgm:pt>
    <dgm:pt modelId="{8031709F-276C-4B21-B02A-90753F306BBF}" type="sibTrans" cxnId="{58301C9E-AF00-4DE4-8278-26CE95179D66}">
      <dgm:prSet/>
      <dgm:spPr/>
      <dgm:t>
        <a:bodyPr/>
        <a:lstStyle/>
        <a:p>
          <a:endParaRPr lang="en-US"/>
        </a:p>
      </dgm:t>
    </dgm:pt>
    <dgm:pt modelId="{5133CF7C-21FB-4916-931F-68521CA10DB7}">
      <dgm:prSet phldrT="[Text]"/>
      <dgm:spPr/>
      <dgm:t>
        <a:bodyPr/>
        <a:lstStyle/>
        <a:p>
          <a:r>
            <a:rPr lang="en-US" dirty="0" smtClean="0"/>
            <a:t>Underdeveloped “forward thinking”</a:t>
          </a:r>
          <a:endParaRPr lang="en-US" dirty="0"/>
        </a:p>
      </dgm:t>
    </dgm:pt>
    <dgm:pt modelId="{8D74F293-6A85-44F5-ABB8-22FEEC931484}" type="parTrans" cxnId="{C9576DCB-FB05-4044-9A4B-94C032C5A1FF}">
      <dgm:prSet/>
      <dgm:spPr/>
      <dgm:t>
        <a:bodyPr/>
        <a:lstStyle/>
        <a:p>
          <a:endParaRPr lang="en-US"/>
        </a:p>
      </dgm:t>
    </dgm:pt>
    <dgm:pt modelId="{7D050364-9DCF-4A20-B98B-A4FA10CEF640}" type="sibTrans" cxnId="{C9576DCB-FB05-4044-9A4B-94C032C5A1FF}">
      <dgm:prSet/>
      <dgm:spPr/>
      <dgm:t>
        <a:bodyPr/>
        <a:lstStyle/>
        <a:p>
          <a:endParaRPr lang="en-US"/>
        </a:p>
      </dgm:t>
    </dgm:pt>
    <dgm:pt modelId="{D34B816B-F3CF-45DD-900E-E06C9AEC956B}">
      <dgm:prSet phldrT="[Text]"/>
      <dgm:spPr/>
      <dgm:t>
        <a:bodyPr/>
        <a:lstStyle/>
        <a:p>
          <a:r>
            <a:rPr lang="en-US" dirty="0" smtClean="0"/>
            <a:t>Sensitive to home environment and parenting</a:t>
          </a:r>
          <a:endParaRPr lang="en-US" dirty="0"/>
        </a:p>
      </dgm:t>
    </dgm:pt>
    <dgm:pt modelId="{51BE9B7B-4254-4772-B8F4-77CE0D151CE3}" type="parTrans" cxnId="{74F0B41D-BD4B-4884-B2F9-7F297EB2DF22}">
      <dgm:prSet/>
      <dgm:spPr/>
      <dgm:t>
        <a:bodyPr/>
        <a:lstStyle/>
        <a:p>
          <a:endParaRPr lang="en-US"/>
        </a:p>
      </dgm:t>
    </dgm:pt>
    <dgm:pt modelId="{3D51996C-B989-4EEE-AF5D-823A5D1C9910}" type="sibTrans" cxnId="{74F0B41D-BD4B-4884-B2F9-7F297EB2DF22}">
      <dgm:prSet/>
      <dgm:spPr/>
      <dgm:t>
        <a:bodyPr/>
        <a:lstStyle/>
        <a:p>
          <a:endParaRPr lang="en-US"/>
        </a:p>
      </dgm:t>
    </dgm:pt>
    <dgm:pt modelId="{3ED24139-2107-4488-87B3-B7A8CA110A0E}">
      <dgm:prSet phldrT="[Text]"/>
      <dgm:spPr/>
      <dgm:t>
        <a:bodyPr/>
        <a:lstStyle/>
        <a:p>
          <a:r>
            <a:rPr lang="en-US" dirty="0" smtClean="0"/>
            <a:t>Strongly influenced by peer approval</a:t>
          </a:r>
          <a:endParaRPr lang="en-US" dirty="0"/>
        </a:p>
      </dgm:t>
    </dgm:pt>
    <dgm:pt modelId="{20D5A0F1-5BA5-48B2-9A7C-B7465576B1A1}" type="parTrans" cxnId="{0FF45FF9-3B4C-483C-ADEC-6DCD7445D557}">
      <dgm:prSet/>
      <dgm:spPr/>
      <dgm:t>
        <a:bodyPr/>
        <a:lstStyle/>
        <a:p>
          <a:endParaRPr lang="en-US"/>
        </a:p>
      </dgm:t>
    </dgm:pt>
    <dgm:pt modelId="{51165033-ADE3-4246-A4BB-F112D834D8AF}" type="sibTrans" cxnId="{0FF45FF9-3B4C-483C-ADEC-6DCD7445D557}">
      <dgm:prSet/>
      <dgm:spPr/>
      <dgm:t>
        <a:bodyPr/>
        <a:lstStyle/>
        <a:p>
          <a:endParaRPr lang="en-US"/>
        </a:p>
      </dgm:t>
    </dgm:pt>
    <dgm:pt modelId="{40CF2121-0203-4390-B86F-6F2720E69482}" type="pres">
      <dgm:prSet presAssocID="{C9ED8596-4F63-4503-B70D-345E00AD40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68CF28-5752-417A-B388-F6B09990BD31}" type="pres">
      <dgm:prSet presAssocID="{6A8F7F46-ED87-4BA8-BCC4-737326C3AE6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72A33-746D-46C1-85F5-C276B7BF2D0A}" type="pres">
      <dgm:prSet presAssocID="{6A8F7F46-ED87-4BA8-BCC4-737326C3AE67}" presName="spNode" presStyleCnt="0"/>
      <dgm:spPr/>
    </dgm:pt>
    <dgm:pt modelId="{A4D9F6E5-ACE2-4F2B-884E-04E56C12DC65}" type="pres">
      <dgm:prSet presAssocID="{C2D21D8C-7E6F-4EE5-8803-DE5B68398E2D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AB08C64-D950-4545-96AD-A769A9B17937}" type="pres">
      <dgm:prSet presAssocID="{18AFE31A-A7CC-4217-9DFC-5240ABEC4B7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E5B5-A4AF-4D24-8ABD-9BEDFFEDE153}" type="pres">
      <dgm:prSet presAssocID="{18AFE31A-A7CC-4217-9DFC-5240ABEC4B7E}" presName="spNode" presStyleCnt="0"/>
      <dgm:spPr/>
    </dgm:pt>
    <dgm:pt modelId="{B8AAA549-1943-4DC5-B139-4C3535C1513A}" type="pres">
      <dgm:prSet presAssocID="{1A6383A5-0422-492B-8835-1BF1DDA2C7D8}" presName="sibTrans" presStyleLbl="sibTrans1D1" presStyleIdx="1" presStyleCnt="6"/>
      <dgm:spPr/>
      <dgm:t>
        <a:bodyPr/>
        <a:lstStyle/>
        <a:p>
          <a:endParaRPr lang="en-US"/>
        </a:p>
      </dgm:t>
    </dgm:pt>
    <dgm:pt modelId="{138986CC-C5AA-4E49-A279-65CA01F7AEF2}" type="pres">
      <dgm:prSet presAssocID="{1B8153DC-7656-4324-90F8-EC2369C5F8A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78F71-F41A-486F-A547-4A1752E3DCAF}" type="pres">
      <dgm:prSet presAssocID="{1B8153DC-7656-4324-90F8-EC2369C5F8AF}" presName="spNode" presStyleCnt="0"/>
      <dgm:spPr/>
    </dgm:pt>
    <dgm:pt modelId="{B25D2022-5B20-4280-8514-198B270CCC9A}" type="pres">
      <dgm:prSet presAssocID="{8031709F-276C-4B21-B02A-90753F306BB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26B8932-69C9-411E-BD0B-B4491B7CA122}" type="pres">
      <dgm:prSet presAssocID="{5133CF7C-21FB-4916-931F-68521CA10DB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0C3F1-9391-4238-83C5-FC31B079D6C7}" type="pres">
      <dgm:prSet presAssocID="{5133CF7C-21FB-4916-931F-68521CA10DB7}" presName="spNode" presStyleCnt="0"/>
      <dgm:spPr/>
    </dgm:pt>
    <dgm:pt modelId="{35FC8DD7-DC2B-4C66-80E2-1D3D7A15FAE2}" type="pres">
      <dgm:prSet presAssocID="{7D050364-9DCF-4A20-B98B-A4FA10CEF640}" presName="sibTrans" presStyleLbl="sibTrans1D1" presStyleIdx="3" presStyleCnt="6"/>
      <dgm:spPr/>
      <dgm:t>
        <a:bodyPr/>
        <a:lstStyle/>
        <a:p>
          <a:endParaRPr lang="en-US"/>
        </a:p>
      </dgm:t>
    </dgm:pt>
    <dgm:pt modelId="{7616E62E-E761-4DB8-A8C4-C415C30C92E8}" type="pres">
      <dgm:prSet presAssocID="{D34B816B-F3CF-45DD-900E-E06C9AEC956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B8C4A-BB52-4789-B33D-CC9F080482B5}" type="pres">
      <dgm:prSet presAssocID="{D34B816B-F3CF-45DD-900E-E06C9AEC956B}" presName="spNode" presStyleCnt="0"/>
      <dgm:spPr/>
    </dgm:pt>
    <dgm:pt modelId="{98EB9763-E918-4937-A740-AB4E738B81B8}" type="pres">
      <dgm:prSet presAssocID="{3D51996C-B989-4EEE-AF5D-823A5D1C9910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ADD41CA-A3A3-401D-B502-FBC68E0B3EEA}" type="pres">
      <dgm:prSet presAssocID="{3ED24139-2107-4488-87B3-B7A8CA110A0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F353E-010F-4D1A-8DE8-7C39C84CDA9E}" type="pres">
      <dgm:prSet presAssocID="{3ED24139-2107-4488-87B3-B7A8CA110A0E}" presName="spNode" presStyleCnt="0"/>
      <dgm:spPr/>
    </dgm:pt>
    <dgm:pt modelId="{A4F228C3-2101-493D-8A14-B2063EE820A8}" type="pres">
      <dgm:prSet presAssocID="{51165033-ADE3-4246-A4BB-F112D834D8AF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9D714FE8-A230-4E5E-9E1D-473B0167A36B}" type="presOf" srcId="{C2D21D8C-7E6F-4EE5-8803-DE5B68398E2D}" destId="{A4D9F6E5-ACE2-4F2B-884E-04E56C12DC65}" srcOrd="0" destOrd="0" presId="urn:microsoft.com/office/officeart/2005/8/layout/cycle6"/>
    <dgm:cxn modelId="{21972A03-7B32-48BA-8301-25C97314E499}" type="presOf" srcId="{3D51996C-B989-4EEE-AF5D-823A5D1C9910}" destId="{98EB9763-E918-4937-A740-AB4E738B81B8}" srcOrd="0" destOrd="0" presId="urn:microsoft.com/office/officeart/2005/8/layout/cycle6"/>
    <dgm:cxn modelId="{74F0B41D-BD4B-4884-B2F9-7F297EB2DF22}" srcId="{C9ED8596-4F63-4503-B70D-345E00AD4066}" destId="{D34B816B-F3CF-45DD-900E-E06C9AEC956B}" srcOrd="4" destOrd="0" parTransId="{51BE9B7B-4254-4772-B8F4-77CE0D151CE3}" sibTransId="{3D51996C-B989-4EEE-AF5D-823A5D1C9910}"/>
    <dgm:cxn modelId="{98BC7360-B955-4B06-BF64-48854F10ABA9}" type="presOf" srcId="{7D050364-9DCF-4A20-B98B-A4FA10CEF640}" destId="{35FC8DD7-DC2B-4C66-80E2-1D3D7A15FAE2}" srcOrd="0" destOrd="0" presId="urn:microsoft.com/office/officeart/2005/8/layout/cycle6"/>
    <dgm:cxn modelId="{9A9EA11F-B0A4-459F-92D3-1CD32A2BE501}" type="presOf" srcId="{18AFE31A-A7CC-4217-9DFC-5240ABEC4B7E}" destId="{CAB08C64-D950-4545-96AD-A769A9B17937}" srcOrd="0" destOrd="0" presId="urn:microsoft.com/office/officeart/2005/8/layout/cycle6"/>
    <dgm:cxn modelId="{0FF45FF9-3B4C-483C-ADEC-6DCD7445D557}" srcId="{C9ED8596-4F63-4503-B70D-345E00AD4066}" destId="{3ED24139-2107-4488-87B3-B7A8CA110A0E}" srcOrd="5" destOrd="0" parTransId="{20D5A0F1-5BA5-48B2-9A7C-B7465576B1A1}" sibTransId="{51165033-ADE3-4246-A4BB-F112D834D8AF}"/>
    <dgm:cxn modelId="{B4D0A32B-7354-4223-B8F4-D55D58F78F00}" type="presOf" srcId="{C9ED8596-4F63-4503-B70D-345E00AD4066}" destId="{40CF2121-0203-4390-B86F-6F2720E69482}" srcOrd="0" destOrd="0" presId="urn:microsoft.com/office/officeart/2005/8/layout/cycle6"/>
    <dgm:cxn modelId="{C9576DCB-FB05-4044-9A4B-94C032C5A1FF}" srcId="{C9ED8596-4F63-4503-B70D-345E00AD4066}" destId="{5133CF7C-21FB-4916-931F-68521CA10DB7}" srcOrd="3" destOrd="0" parTransId="{8D74F293-6A85-44F5-ABB8-22FEEC931484}" sibTransId="{7D050364-9DCF-4A20-B98B-A4FA10CEF640}"/>
    <dgm:cxn modelId="{E9754D93-2CA6-469E-A297-AFC13F8ABACD}" srcId="{C9ED8596-4F63-4503-B70D-345E00AD4066}" destId="{6A8F7F46-ED87-4BA8-BCC4-737326C3AE67}" srcOrd="0" destOrd="0" parTransId="{5C95608A-3F36-461E-8C17-3C831BF9F6AC}" sibTransId="{C2D21D8C-7E6F-4EE5-8803-DE5B68398E2D}"/>
    <dgm:cxn modelId="{58301C9E-AF00-4DE4-8278-26CE95179D66}" srcId="{C9ED8596-4F63-4503-B70D-345E00AD4066}" destId="{1B8153DC-7656-4324-90F8-EC2369C5F8AF}" srcOrd="2" destOrd="0" parTransId="{64F059F3-8DE7-4C09-BDBA-F601A5937846}" sibTransId="{8031709F-276C-4B21-B02A-90753F306BBF}"/>
    <dgm:cxn modelId="{FD455F47-AED4-4595-9432-E4F9C42D029B}" type="presOf" srcId="{1B8153DC-7656-4324-90F8-EC2369C5F8AF}" destId="{138986CC-C5AA-4E49-A279-65CA01F7AEF2}" srcOrd="0" destOrd="0" presId="urn:microsoft.com/office/officeart/2005/8/layout/cycle6"/>
    <dgm:cxn modelId="{17FC3BB4-FF71-4E64-9275-8243B7D01DB4}" type="presOf" srcId="{5133CF7C-21FB-4916-931F-68521CA10DB7}" destId="{F26B8932-69C9-411E-BD0B-B4491B7CA122}" srcOrd="0" destOrd="0" presId="urn:microsoft.com/office/officeart/2005/8/layout/cycle6"/>
    <dgm:cxn modelId="{09DB832F-783A-4CC5-9019-BFC8BEECAF2B}" type="presOf" srcId="{6A8F7F46-ED87-4BA8-BCC4-737326C3AE67}" destId="{BE68CF28-5752-417A-B388-F6B09990BD31}" srcOrd="0" destOrd="0" presId="urn:microsoft.com/office/officeart/2005/8/layout/cycle6"/>
    <dgm:cxn modelId="{A5FCC7B6-18F6-4BDD-8DF0-D84DF2FC6A7A}" type="presOf" srcId="{1A6383A5-0422-492B-8835-1BF1DDA2C7D8}" destId="{B8AAA549-1943-4DC5-B139-4C3535C1513A}" srcOrd="0" destOrd="0" presId="urn:microsoft.com/office/officeart/2005/8/layout/cycle6"/>
    <dgm:cxn modelId="{ECC76DE2-3CC3-4E64-A7DE-29C701412181}" type="presOf" srcId="{3ED24139-2107-4488-87B3-B7A8CA110A0E}" destId="{FADD41CA-A3A3-401D-B502-FBC68E0B3EEA}" srcOrd="0" destOrd="0" presId="urn:microsoft.com/office/officeart/2005/8/layout/cycle6"/>
    <dgm:cxn modelId="{DF25ED7F-01DE-4391-A5E8-AD402C8052C2}" type="presOf" srcId="{8031709F-276C-4B21-B02A-90753F306BBF}" destId="{B25D2022-5B20-4280-8514-198B270CCC9A}" srcOrd="0" destOrd="0" presId="urn:microsoft.com/office/officeart/2005/8/layout/cycle6"/>
    <dgm:cxn modelId="{F285660F-2DA1-43DB-B5C5-9DA5825B0068}" type="presOf" srcId="{D34B816B-F3CF-45DD-900E-E06C9AEC956B}" destId="{7616E62E-E761-4DB8-A8C4-C415C30C92E8}" srcOrd="0" destOrd="0" presId="urn:microsoft.com/office/officeart/2005/8/layout/cycle6"/>
    <dgm:cxn modelId="{9FDDFBC8-9B28-4685-AA00-B4FF84A930C0}" srcId="{C9ED8596-4F63-4503-B70D-345E00AD4066}" destId="{18AFE31A-A7CC-4217-9DFC-5240ABEC4B7E}" srcOrd="1" destOrd="0" parTransId="{3CEFADB2-2C9D-43E2-A0B5-A8AA7E426F07}" sibTransId="{1A6383A5-0422-492B-8835-1BF1DDA2C7D8}"/>
    <dgm:cxn modelId="{3AC2AC75-C748-4531-82C1-5D92DD353571}" type="presOf" srcId="{51165033-ADE3-4246-A4BB-F112D834D8AF}" destId="{A4F228C3-2101-493D-8A14-B2063EE820A8}" srcOrd="0" destOrd="0" presId="urn:microsoft.com/office/officeart/2005/8/layout/cycle6"/>
    <dgm:cxn modelId="{4F37C2AE-F426-4EFA-8B38-8F6D9C9BF3A1}" type="presParOf" srcId="{40CF2121-0203-4390-B86F-6F2720E69482}" destId="{BE68CF28-5752-417A-B388-F6B09990BD31}" srcOrd="0" destOrd="0" presId="urn:microsoft.com/office/officeart/2005/8/layout/cycle6"/>
    <dgm:cxn modelId="{ABC30BE7-6CBD-434C-BCC3-673E38FEBF34}" type="presParOf" srcId="{40CF2121-0203-4390-B86F-6F2720E69482}" destId="{F5572A33-746D-46C1-85F5-C276B7BF2D0A}" srcOrd="1" destOrd="0" presId="urn:microsoft.com/office/officeart/2005/8/layout/cycle6"/>
    <dgm:cxn modelId="{565C361F-48EF-48AF-BF62-8E40ED50B76D}" type="presParOf" srcId="{40CF2121-0203-4390-B86F-6F2720E69482}" destId="{A4D9F6E5-ACE2-4F2B-884E-04E56C12DC65}" srcOrd="2" destOrd="0" presId="urn:microsoft.com/office/officeart/2005/8/layout/cycle6"/>
    <dgm:cxn modelId="{464F239A-1E13-4B7E-8B20-4C6FA850D4A6}" type="presParOf" srcId="{40CF2121-0203-4390-B86F-6F2720E69482}" destId="{CAB08C64-D950-4545-96AD-A769A9B17937}" srcOrd="3" destOrd="0" presId="urn:microsoft.com/office/officeart/2005/8/layout/cycle6"/>
    <dgm:cxn modelId="{40883F1D-6DD0-40C5-B330-F9ABEE17A9F5}" type="presParOf" srcId="{40CF2121-0203-4390-B86F-6F2720E69482}" destId="{3055E5B5-A4AF-4D24-8ABD-9BEDFFEDE153}" srcOrd="4" destOrd="0" presId="urn:microsoft.com/office/officeart/2005/8/layout/cycle6"/>
    <dgm:cxn modelId="{C3574BF0-6291-4D98-84D1-ADC56259C474}" type="presParOf" srcId="{40CF2121-0203-4390-B86F-6F2720E69482}" destId="{B8AAA549-1943-4DC5-B139-4C3535C1513A}" srcOrd="5" destOrd="0" presId="urn:microsoft.com/office/officeart/2005/8/layout/cycle6"/>
    <dgm:cxn modelId="{4059AF52-3863-4189-A51A-8F8E93E89915}" type="presParOf" srcId="{40CF2121-0203-4390-B86F-6F2720E69482}" destId="{138986CC-C5AA-4E49-A279-65CA01F7AEF2}" srcOrd="6" destOrd="0" presId="urn:microsoft.com/office/officeart/2005/8/layout/cycle6"/>
    <dgm:cxn modelId="{3B7284AD-9A30-41D9-BD48-AA874D947065}" type="presParOf" srcId="{40CF2121-0203-4390-B86F-6F2720E69482}" destId="{BF378F71-F41A-486F-A547-4A1752E3DCAF}" srcOrd="7" destOrd="0" presId="urn:microsoft.com/office/officeart/2005/8/layout/cycle6"/>
    <dgm:cxn modelId="{B5B8670E-5A60-4FEC-8F82-922AED3732D1}" type="presParOf" srcId="{40CF2121-0203-4390-B86F-6F2720E69482}" destId="{B25D2022-5B20-4280-8514-198B270CCC9A}" srcOrd="8" destOrd="0" presId="urn:microsoft.com/office/officeart/2005/8/layout/cycle6"/>
    <dgm:cxn modelId="{795D7B8C-C0A8-4D3C-8346-3A8B76017DB5}" type="presParOf" srcId="{40CF2121-0203-4390-B86F-6F2720E69482}" destId="{F26B8932-69C9-411E-BD0B-B4491B7CA122}" srcOrd="9" destOrd="0" presId="urn:microsoft.com/office/officeart/2005/8/layout/cycle6"/>
    <dgm:cxn modelId="{A004C93A-E9AA-43BD-8450-9092A31602E8}" type="presParOf" srcId="{40CF2121-0203-4390-B86F-6F2720E69482}" destId="{4D10C3F1-9391-4238-83C5-FC31B079D6C7}" srcOrd="10" destOrd="0" presId="urn:microsoft.com/office/officeart/2005/8/layout/cycle6"/>
    <dgm:cxn modelId="{48ABFA00-941F-4F73-9E84-F966068FB8D8}" type="presParOf" srcId="{40CF2121-0203-4390-B86F-6F2720E69482}" destId="{35FC8DD7-DC2B-4C66-80E2-1D3D7A15FAE2}" srcOrd="11" destOrd="0" presId="urn:microsoft.com/office/officeart/2005/8/layout/cycle6"/>
    <dgm:cxn modelId="{D771D37A-8522-42C6-B504-085C3969FC49}" type="presParOf" srcId="{40CF2121-0203-4390-B86F-6F2720E69482}" destId="{7616E62E-E761-4DB8-A8C4-C415C30C92E8}" srcOrd="12" destOrd="0" presId="urn:microsoft.com/office/officeart/2005/8/layout/cycle6"/>
    <dgm:cxn modelId="{212AB2EC-94B0-4473-AD2A-B95E1385C64B}" type="presParOf" srcId="{40CF2121-0203-4390-B86F-6F2720E69482}" destId="{39EB8C4A-BB52-4789-B33D-CC9F080482B5}" srcOrd="13" destOrd="0" presId="urn:microsoft.com/office/officeart/2005/8/layout/cycle6"/>
    <dgm:cxn modelId="{92882B50-F506-4990-AC88-9A8FC9E76F87}" type="presParOf" srcId="{40CF2121-0203-4390-B86F-6F2720E69482}" destId="{98EB9763-E918-4937-A740-AB4E738B81B8}" srcOrd="14" destOrd="0" presId="urn:microsoft.com/office/officeart/2005/8/layout/cycle6"/>
    <dgm:cxn modelId="{3BA545C8-B7B4-47F7-BE0A-71CDB3EBE02D}" type="presParOf" srcId="{40CF2121-0203-4390-B86F-6F2720E69482}" destId="{FADD41CA-A3A3-401D-B502-FBC68E0B3EEA}" srcOrd="15" destOrd="0" presId="urn:microsoft.com/office/officeart/2005/8/layout/cycle6"/>
    <dgm:cxn modelId="{5BDB493E-89F1-4539-B7EE-F67B686CCECF}" type="presParOf" srcId="{40CF2121-0203-4390-B86F-6F2720E69482}" destId="{26AF353E-010F-4D1A-8DE8-7C39C84CDA9E}" srcOrd="16" destOrd="0" presId="urn:microsoft.com/office/officeart/2005/8/layout/cycle6"/>
    <dgm:cxn modelId="{E7904A58-B91A-49E5-9F4F-9914AF66F766}" type="presParOf" srcId="{40CF2121-0203-4390-B86F-6F2720E69482}" destId="{A4F228C3-2101-493D-8A14-B2063EE820A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89319-3674-4A8A-9FB9-761CD9B8CF8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62C5A-B236-4999-9007-5F304A52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1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Item Scaling: 1 – 5 (1 = not interested, 5 = very interested)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62C5A-B236-4999-9007-5F304A5272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C069A84-C06D-440F-9EA7-4E219C6BDEE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FA7E0F7-3BD7-4A26-A88D-00BB2DCD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9A84-C06D-440F-9EA7-4E219C6BDEE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E0F7-3BD7-4A26-A88D-00BB2DCD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9A84-C06D-440F-9EA7-4E219C6BDEE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E0F7-3BD7-4A26-A88D-00BB2DCD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9A84-C06D-440F-9EA7-4E219C6BDEE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E0F7-3BD7-4A26-A88D-00BB2DCD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9A84-C06D-440F-9EA7-4E219C6BDEE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E0F7-3BD7-4A26-A88D-00BB2DCD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9A84-C06D-440F-9EA7-4E219C6BDEE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E0F7-3BD7-4A26-A88D-00BB2DCD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069A84-C06D-440F-9EA7-4E219C6BDEE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A7E0F7-3BD7-4A26-A88D-00BB2DCDE51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C069A84-C06D-440F-9EA7-4E219C6BDEE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FA7E0F7-3BD7-4A26-A88D-00BB2DCD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9A84-C06D-440F-9EA7-4E219C6BDEE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E0F7-3BD7-4A26-A88D-00BB2DCD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9A84-C06D-440F-9EA7-4E219C6BDEE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E0F7-3BD7-4A26-A88D-00BB2DCD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9A84-C06D-440F-9EA7-4E219C6BDEE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E0F7-3BD7-4A26-A88D-00BB2DCD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C069A84-C06D-440F-9EA7-4E219C6BDEE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FA7E0F7-3BD7-4A26-A88D-00BB2DCDE5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Opportunity-Based Probation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the science of adolescent development and behavior change to support youth accountability and achievement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51" y="609600"/>
            <a:ext cx="4972685" cy="230505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495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Values and Population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14550"/>
            <a:ext cx="8267700" cy="1681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0208 -0.8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85671 L -0.00208 -1.79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798301"/>
              </p:ext>
            </p:extLst>
          </p:nvPr>
        </p:nvGraphicFramePr>
        <p:xfrm>
          <a:off x="457200" y="838200"/>
          <a:ext cx="8229600" cy="573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32004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Adolescent Development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99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433267"/>
              </p:ext>
            </p:extLst>
          </p:nvPr>
        </p:nvGraphicFramePr>
        <p:xfrm>
          <a:off x="990600" y="1981200"/>
          <a:ext cx="7239000" cy="274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1007533">
                <a:tc>
                  <a:txBody>
                    <a:bodyPr/>
                    <a:lstStyle/>
                    <a:p>
                      <a:r>
                        <a:rPr lang="en-US" dirty="0" smtClean="0"/>
                        <a:t>Adolescent</a:t>
                      </a:r>
                      <a:r>
                        <a:rPr lang="en-US" baseline="0" dirty="0" smtClean="0"/>
                        <a:t>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Opportunity</a:t>
                      </a:r>
                      <a:r>
                        <a:rPr lang="en-US" baseline="0" dirty="0" smtClean="0"/>
                        <a:t> Based Probation</a:t>
                      </a:r>
                      <a:endParaRPr lang="en-US" dirty="0"/>
                    </a:p>
                  </a:txBody>
                  <a:tcPr/>
                </a:tc>
              </a:tr>
              <a:tr h="1583267">
                <a:tc>
                  <a:txBody>
                    <a:bodyPr/>
                    <a:lstStyle/>
                    <a:p>
                      <a:r>
                        <a:rPr lang="en-US" dirty="0" smtClean="0"/>
                        <a:t> Drive towards independence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Youth shapes goals and probation plan with</a:t>
                      </a:r>
                      <a:r>
                        <a:rPr lang="en-US" baseline="0" dirty="0" smtClean="0"/>
                        <a:t> the probation officer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Probation focuses on connecting youth to community opportunities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7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214652"/>
              </p:ext>
            </p:extLst>
          </p:nvPr>
        </p:nvGraphicFramePr>
        <p:xfrm>
          <a:off x="990600" y="1981200"/>
          <a:ext cx="7239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1007533">
                <a:tc>
                  <a:txBody>
                    <a:bodyPr/>
                    <a:lstStyle/>
                    <a:p>
                      <a:r>
                        <a:rPr lang="en-US" dirty="0" smtClean="0"/>
                        <a:t>Adolescent</a:t>
                      </a:r>
                      <a:r>
                        <a:rPr lang="en-US" baseline="0" dirty="0" smtClean="0"/>
                        <a:t>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Opportunity</a:t>
                      </a:r>
                      <a:r>
                        <a:rPr lang="en-US" baseline="0" dirty="0" smtClean="0"/>
                        <a:t> Based Probation</a:t>
                      </a:r>
                      <a:endParaRPr lang="en-US" dirty="0"/>
                    </a:p>
                  </a:txBody>
                  <a:tcPr/>
                </a:tc>
              </a:tr>
              <a:tr h="1583267">
                <a:tc>
                  <a:txBody>
                    <a:bodyPr/>
                    <a:lstStyle/>
                    <a:p>
                      <a:r>
                        <a:rPr lang="en-US" dirty="0" smtClean="0"/>
                        <a:t>Heightened</a:t>
                      </a:r>
                      <a:r>
                        <a:rPr lang="en-US" baseline="0" dirty="0" smtClean="0"/>
                        <a:t> responsivity to rewards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Success is reinforced with incentives meaningful to the youth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6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377335"/>
              </p:ext>
            </p:extLst>
          </p:nvPr>
        </p:nvGraphicFramePr>
        <p:xfrm>
          <a:off x="990600" y="1981200"/>
          <a:ext cx="7239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1007533">
                <a:tc>
                  <a:txBody>
                    <a:bodyPr/>
                    <a:lstStyle/>
                    <a:p>
                      <a:r>
                        <a:rPr lang="en-US" dirty="0" smtClean="0"/>
                        <a:t>Adolescent</a:t>
                      </a:r>
                      <a:r>
                        <a:rPr lang="en-US" baseline="0" dirty="0" smtClean="0"/>
                        <a:t>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Opportunity</a:t>
                      </a:r>
                      <a:r>
                        <a:rPr lang="en-US" baseline="0" dirty="0" smtClean="0"/>
                        <a:t> Based Probation</a:t>
                      </a:r>
                      <a:endParaRPr lang="en-US" dirty="0"/>
                    </a:p>
                  </a:txBody>
                  <a:tcPr/>
                </a:tc>
              </a:tr>
              <a:tr h="1583267">
                <a:tc>
                  <a:txBody>
                    <a:bodyPr/>
                    <a:lstStyle/>
                    <a:p>
                      <a:r>
                        <a:rPr lang="en-US" dirty="0" smtClean="0"/>
                        <a:t> Underdeveloped cognitive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Success is frequently and immediately reinforced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Violations or problem behaviors are addressed rapidly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3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588274"/>
              </p:ext>
            </p:extLst>
          </p:nvPr>
        </p:nvGraphicFramePr>
        <p:xfrm>
          <a:off x="990600" y="1981200"/>
          <a:ext cx="7239000" cy="274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1007533">
                <a:tc>
                  <a:txBody>
                    <a:bodyPr/>
                    <a:lstStyle/>
                    <a:p>
                      <a:r>
                        <a:rPr lang="en-US" dirty="0" smtClean="0"/>
                        <a:t>Adolescent</a:t>
                      </a:r>
                      <a:r>
                        <a:rPr lang="en-US" baseline="0" dirty="0" smtClean="0"/>
                        <a:t>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Opportunity</a:t>
                      </a:r>
                      <a:r>
                        <a:rPr lang="en-US" baseline="0" dirty="0" smtClean="0"/>
                        <a:t> Based Probation</a:t>
                      </a:r>
                      <a:endParaRPr lang="en-US" dirty="0"/>
                    </a:p>
                  </a:txBody>
                  <a:tcPr/>
                </a:tc>
              </a:tr>
              <a:tr h="1583267">
                <a:tc>
                  <a:txBody>
                    <a:bodyPr/>
                    <a:lstStyle/>
                    <a:p>
                      <a:r>
                        <a:rPr lang="en-US" dirty="0" smtClean="0"/>
                        <a:t> Underdeveloped capacity for forward</a:t>
                      </a:r>
                      <a:r>
                        <a:rPr lang="en-US" baseline="0" dirty="0" smtClean="0"/>
                        <a:t> thinking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three goals are monitored</a:t>
                      </a:r>
                      <a:r>
                        <a:rPr lang="en-US" baseline="0" dirty="0" smtClean="0"/>
                        <a:t> weekly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Probation officers teach and coach goal setting and problem solving skills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5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67550"/>
              </p:ext>
            </p:extLst>
          </p:nvPr>
        </p:nvGraphicFramePr>
        <p:xfrm>
          <a:off x="990600" y="1981200"/>
          <a:ext cx="7239000" cy="3019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1007533">
                <a:tc>
                  <a:txBody>
                    <a:bodyPr/>
                    <a:lstStyle/>
                    <a:p>
                      <a:r>
                        <a:rPr lang="en-US" dirty="0" smtClean="0"/>
                        <a:t>Adolescent</a:t>
                      </a:r>
                      <a:r>
                        <a:rPr lang="en-US" baseline="0" dirty="0" smtClean="0"/>
                        <a:t>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Opportunity</a:t>
                      </a:r>
                      <a:r>
                        <a:rPr lang="en-US" baseline="0" dirty="0" smtClean="0"/>
                        <a:t> Based Probation</a:t>
                      </a:r>
                      <a:endParaRPr lang="en-US" dirty="0"/>
                    </a:p>
                  </a:txBody>
                  <a:tcPr/>
                </a:tc>
              </a:tr>
              <a:tr h="1583267"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Sensitive to home environment and parenting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Parent/guardians are engaged upfront as a partner in probation.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Parent/guardians are supported to proactively address problem behaviors and reinforce positive behaviors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7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575070"/>
              </p:ext>
            </p:extLst>
          </p:nvPr>
        </p:nvGraphicFramePr>
        <p:xfrm>
          <a:off x="990600" y="1981200"/>
          <a:ext cx="7239000" cy="274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1007533">
                <a:tc>
                  <a:txBody>
                    <a:bodyPr/>
                    <a:lstStyle/>
                    <a:p>
                      <a:r>
                        <a:rPr lang="en-US" dirty="0" smtClean="0"/>
                        <a:t>Adolescent</a:t>
                      </a:r>
                      <a:r>
                        <a:rPr lang="en-US" baseline="0" dirty="0" smtClean="0"/>
                        <a:t>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Opportunity</a:t>
                      </a:r>
                      <a:r>
                        <a:rPr lang="en-US" baseline="0" dirty="0" smtClean="0"/>
                        <a:t> Based Probation</a:t>
                      </a:r>
                      <a:endParaRPr lang="en-US" dirty="0"/>
                    </a:p>
                  </a:txBody>
                  <a:tcPr/>
                </a:tc>
              </a:tr>
              <a:tr h="1583267">
                <a:tc>
                  <a:txBody>
                    <a:bodyPr/>
                    <a:lstStyle/>
                    <a:p>
                      <a:r>
                        <a:rPr lang="en-US" dirty="0" smtClean="0"/>
                        <a:t> Drive towards independence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Youth shapes goals and probation plan with</a:t>
                      </a:r>
                      <a:r>
                        <a:rPr lang="en-US" baseline="0" dirty="0" smtClean="0"/>
                        <a:t> the probation officer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Probation focuses on connecting youth to community opportunities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7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495274"/>
              </p:ext>
            </p:extLst>
          </p:nvPr>
        </p:nvGraphicFramePr>
        <p:xfrm>
          <a:off x="990600" y="1981200"/>
          <a:ext cx="7239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1007533">
                <a:tc>
                  <a:txBody>
                    <a:bodyPr/>
                    <a:lstStyle/>
                    <a:p>
                      <a:r>
                        <a:rPr lang="en-US" dirty="0" smtClean="0"/>
                        <a:t>Adolescent</a:t>
                      </a:r>
                      <a:r>
                        <a:rPr lang="en-US" baseline="0" dirty="0" smtClean="0"/>
                        <a:t>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Opportunity</a:t>
                      </a:r>
                      <a:r>
                        <a:rPr lang="en-US" baseline="0" dirty="0" smtClean="0"/>
                        <a:t> Based Probation</a:t>
                      </a:r>
                      <a:endParaRPr lang="en-US" dirty="0"/>
                    </a:p>
                  </a:txBody>
                  <a:tcPr/>
                </a:tc>
              </a:tr>
              <a:tr h="1583267">
                <a:tc>
                  <a:txBody>
                    <a:bodyPr/>
                    <a:lstStyle/>
                    <a:p>
                      <a:r>
                        <a:rPr lang="en-US" dirty="0" smtClean="0"/>
                        <a:t> Strongly</a:t>
                      </a:r>
                      <a:r>
                        <a:rPr lang="en-US" baseline="0" dirty="0" smtClean="0"/>
                        <a:t> influenced by peers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Weekly goal setting and community opportunities support</a:t>
                      </a:r>
                      <a:r>
                        <a:rPr lang="en-US" baseline="0" dirty="0" smtClean="0"/>
                        <a:t> the youths’ transition to prosocial peers and community involvement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Phase 2: Define operations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624078" indent="-514350">
              <a:buAutoNum type="arabicPeriod"/>
            </a:pPr>
            <a:r>
              <a:rPr lang="en-US" dirty="0" smtClean="0"/>
              <a:t>Define how the family engages</a:t>
            </a:r>
          </a:p>
          <a:p>
            <a:pPr marL="916686" lvl="1" indent="-514350">
              <a:buAutoNum type="arabicPeriod"/>
            </a:pPr>
            <a:r>
              <a:rPr lang="en-US" dirty="0" smtClean="0"/>
              <a:t>Caregiver only meeting prior to goal setting</a:t>
            </a:r>
          </a:p>
          <a:p>
            <a:pPr marL="916686" lvl="1" indent="-514350">
              <a:buAutoNum type="arabicPeriod"/>
            </a:pPr>
            <a:r>
              <a:rPr lang="en-US" dirty="0" smtClean="0"/>
              <a:t>Caregiver assigns points weekly for compliance with home rules/probation conditions</a:t>
            </a:r>
          </a:p>
          <a:p>
            <a:pPr marL="916686" lvl="1" indent="-514350">
              <a:buAutoNum type="arabicPeriod"/>
            </a:pPr>
            <a:r>
              <a:rPr lang="en-US" dirty="0" smtClean="0"/>
              <a:t>Conflict resolution steps as needed</a:t>
            </a:r>
          </a:p>
          <a:p>
            <a:pPr marL="624078" indent="-514350">
              <a:buAutoNum type="arabicPeriod"/>
            </a:pPr>
            <a:r>
              <a:rPr lang="en-US" dirty="0" smtClean="0"/>
              <a:t>Define how the points add up and what they can be used for</a:t>
            </a:r>
          </a:p>
          <a:p>
            <a:pPr marL="916686" lvl="1" indent="-514350">
              <a:buAutoNum type="arabicPeriod"/>
            </a:pPr>
            <a:r>
              <a:rPr lang="en-US" dirty="0" smtClean="0"/>
              <a:t>Calculate math so points suitable for strong and struggling youth</a:t>
            </a:r>
          </a:p>
          <a:p>
            <a:pPr marL="916686" lvl="1" indent="-514350">
              <a:buAutoNum type="arabicPeriod"/>
            </a:pPr>
            <a:r>
              <a:rPr lang="en-US" dirty="0" smtClean="0"/>
              <a:t>Define parameters for appropriate rewards, who buys rewards, where are they stored. </a:t>
            </a:r>
          </a:p>
          <a:p>
            <a:pPr marL="916686" lvl="1" indent="-514350">
              <a:buAutoNum type="arabicPeriod"/>
            </a:pPr>
            <a:r>
              <a:rPr lang="en-US" dirty="0" smtClean="0"/>
              <a:t>Advocate for reduced probation time as an incentive</a:t>
            </a:r>
          </a:p>
          <a:p>
            <a:pPr marL="624078" indent="-514350">
              <a:buAutoNum type="arabicPeriod"/>
            </a:pPr>
            <a:r>
              <a:rPr lang="en-US" dirty="0" smtClean="0"/>
              <a:t>Setting appropriate weekly goals</a:t>
            </a:r>
          </a:p>
          <a:p>
            <a:pPr marL="916686" lvl="1" indent="-514350">
              <a:buAutoNum type="arabicPeriod"/>
            </a:pPr>
            <a:r>
              <a:rPr lang="en-US" dirty="0" smtClean="0"/>
              <a:t>Integrating with CMAP and balancing the focus on criminogenic needs and positive youth development</a:t>
            </a:r>
          </a:p>
          <a:p>
            <a:pPr marL="916686" lvl="1" indent="-514350">
              <a:buAutoNum type="arabicPeriod"/>
            </a:pPr>
            <a:r>
              <a:rPr lang="en-US" dirty="0" smtClean="0"/>
              <a:t>How often do goals need/should change? Shaping goals vs. maintaining goals. </a:t>
            </a:r>
          </a:p>
          <a:p>
            <a:pPr marL="916686" lvl="1" indent="-514350">
              <a:buAutoNum type="arabicPeriod"/>
            </a:pPr>
            <a:r>
              <a:rPr lang="en-US" dirty="0" smtClean="0"/>
              <a:t>Address probation requirements vs. weekly goals </a:t>
            </a:r>
          </a:p>
          <a:p>
            <a:pPr marL="624078" indent="-514350">
              <a:buAutoNum type="arabicPeriod"/>
            </a:pPr>
            <a:r>
              <a:rPr lang="en-US" dirty="0" smtClean="0"/>
              <a:t>Tracking</a:t>
            </a:r>
          </a:p>
          <a:p>
            <a:pPr marL="916686" lvl="1" indent="-514350">
              <a:buAutoNum type="arabicPeriod"/>
            </a:pPr>
            <a:r>
              <a:rPr lang="en-US" dirty="0" smtClean="0"/>
              <a:t>Database development (excel infrastructure, field </a:t>
            </a:r>
            <a:r>
              <a:rPr lang="en-US" dirty="0" err="1" smtClean="0"/>
              <a:t>ipads</a:t>
            </a:r>
            <a:r>
              <a:rPr lang="en-US" dirty="0" smtClean="0"/>
              <a:t>, and cloud based storage)</a:t>
            </a:r>
          </a:p>
          <a:p>
            <a:pPr marL="916686" lvl="1" indent="-514350">
              <a:buAutoNum type="arabicPeriod"/>
            </a:pPr>
            <a:r>
              <a:rPr lang="en-US" dirty="0" smtClean="0"/>
              <a:t>Pre and post-adjudication goal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638800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b="1" dirty="0"/>
              <a:t>Development </a:t>
            </a:r>
            <a:r>
              <a:rPr lang="en-US" b="1" dirty="0" smtClean="0"/>
              <a:t>Workgroup</a:t>
            </a:r>
          </a:p>
          <a:p>
            <a:pPr marL="109728" indent="0">
              <a:buNone/>
            </a:pPr>
            <a:r>
              <a:rPr lang="en-US" dirty="0" smtClean="0"/>
              <a:t>The </a:t>
            </a:r>
            <a:r>
              <a:rPr lang="en-US" dirty="0"/>
              <a:t>workgroup for developing this model at the Pierce County Juvenile Probation Department include the following members (alphabetically): 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r>
              <a:rPr lang="en-US" dirty="0" err="1"/>
              <a:t>Charin</a:t>
            </a:r>
            <a:r>
              <a:rPr lang="en-US" dirty="0"/>
              <a:t> </a:t>
            </a:r>
            <a:r>
              <a:rPr lang="en-US" dirty="0" err="1"/>
              <a:t>Hedstrom</a:t>
            </a:r>
            <a:r>
              <a:rPr lang="en-US" dirty="0"/>
              <a:t>, Probation Transformation </a:t>
            </a:r>
            <a:r>
              <a:rPr lang="en-US" dirty="0" smtClean="0"/>
              <a:t>Coordinator (former member)</a:t>
            </a:r>
            <a:endParaRPr lang="en-US" dirty="0"/>
          </a:p>
          <a:p>
            <a:r>
              <a:rPr lang="en-US" dirty="0"/>
              <a:t>Kathy Holland, Probation </a:t>
            </a:r>
            <a:r>
              <a:rPr lang="en-US" dirty="0" smtClean="0"/>
              <a:t>Supervisor (former member)</a:t>
            </a:r>
            <a:endParaRPr lang="en-US" dirty="0"/>
          </a:p>
          <a:p>
            <a:r>
              <a:rPr lang="en-US" dirty="0"/>
              <a:t>Cody Jewell, </a:t>
            </a:r>
            <a:r>
              <a:rPr lang="en-US" dirty="0" smtClean="0"/>
              <a:t>JDAI coordinator</a:t>
            </a:r>
            <a:endParaRPr lang="en-US" dirty="0"/>
          </a:p>
          <a:p>
            <a:r>
              <a:rPr lang="en-US" dirty="0"/>
              <a:t>Susan Miller, Option B Probation</a:t>
            </a:r>
          </a:p>
          <a:p>
            <a:r>
              <a:rPr lang="en-US" dirty="0"/>
              <a:t>Kate Pearson, Alliances Probation</a:t>
            </a:r>
          </a:p>
          <a:p>
            <a:r>
              <a:rPr lang="en-US" dirty="0"/>
              <a:t>Angie Thompson, Probation Supervisor (Court lead for OPB project)</a:t>
            </a:r>
          </a:p>
          <a:p>
            <a:r>
              <a:rPr lang="en-US" dirty="0"/>
              <a:t>Jessica Tran, </a:t>
            </a:r>
            <a:r>
              <a:rPr lang="en-US" dirty="0" smtClean="0"/>
              <a:t>Probation Counselor</a:t>
            </a:r>
          </a:p>
          <a:p>
            <a:r>
              <a:rPr lang="en-US" dirty="0" smtClean="0"/>
              <a:t>Shelby </a:t>
            </a:r>
            <a:r>
              <a:rPr lang="en-US" dirty="0" err="1"/>
              <a:t>Zamberlin</a:t>
            </a:r>
            <a:r>
              <a:rPr lang="en-US" dirty="0"/>
              <a:t>, SODA </a:t>
            </a:r>
            <a:r>
              <a:rPr lang="en-US" dirty="0" smtClean="0"/>
              <a:t>Probation (former member)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Pilot members</a:t>
            </a:r>
          </a:p>
          <a:p>
            <a:r>
              <a:rPr lang="en-US" dirty="0" smtClean="0"/>
              <a:t>Andrea </a:t>
            </a:r>
            <a:r>
              <a:rPr lang="en-US" dirty="0" err="1" smtClean="0"/>
              <a:t>Rienzo</a:t>
            </a:r>
            <a:endParaRPr lang="en-US" dirty="0" smtClean="0"/>
          </a:p>
          <a:p>
            <a:r>
              <a:rPr lang="en-US" dirty="0" smtClean="0"/>
              <a:t>Flora Nobles</a:t>
            </a:r>
          </a:p>
          <a:p>
            <a:r>
              <a:rPr lang="en-US" dirty="0" smtClean="0"/>
              <a:t>Susan Miller</a:t>
            </a:r>
          </a:p>
          <a:p>
            <a:r>
              <a:rPr lang="en-US" dirty="0" smtClean="0"/>
              <a:t>Kate Pearson</a:t>
            </a:r>
          </a:p>
          <a:p>
            <a:endParaRPr lang="en-US" dirty="0"/>
          </a:p>
          <a:p>
            <a:r>
              <a:rPr lang="en-US" dirty="0"/>
              <a:t>Facilitator: </a:t>
            </a:r>
            <a:r>
              <a:rPr lang="en-US" dirty="0" smtClean="0"/>
              <a:t>Dr. Sarah </a:t>
            </a:r>
            <a:r>
              <a:rPr lang="en-US" dirty="0"/>
              <a:t>Walker, University of Washington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OBP workgroup members solicit feedback from parents, youth, Family Council.  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377940"/>
              </p:ext>
            </p:extLst>
          </p:nvPr>
        </p:nvGraphicFramePr>
        <p:xfrm>
          <a:off x="304800" y="1752600"/>
          <a:ext cx="8534400" cy="499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1600" y="6396335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36 youth involved in Pierce County Juvenile Court responding to a survey about meaningful incentives, spring 2016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621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Youth are demonstrating responsibility in probation in order to “earn” an opportunity in the community that furthers their educational and career goals</a:t>
            </a:r>
          </a:p>
          <a:p>
            <a:r>
              <a:rPr lang="en-US" dirty="0" smtClean="0"/>
              <a:t>Currently pursuing options with</a:t>
            </a:r>
          </a:p>
          <a:p>
            <a:pPr lvl="1"/>
            <a:r>
              <a:rPr lang="en-US" dirty="0" smtClean="0"/>
              <a:t>Internships</a:t>
            </a:r>
          </a:p>
          <a:p>
            <a:pPr lvl="1"/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Paying fees for GED, sports teams, classes, rec center passes</a:t>
            </a:r>
          </a:p>
          <a:p>
            <a:pPr lvl="1"/>
            <a:r>
              <a:rPr lang="en-US" dirty="0" smtClean="0"/>
              <a:t>Visits to college campuses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3: Piloting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Happening now</a:t>
            </a:r>
          </a:p>
          <a:p>
            <a:pPr lvl="1"/>
            <a:r>
              <a:rPr lang="en-US" dirty="0" smtClean="0"/>
              <a:t>Accumulating lessons learned, e.g., the need for dosing the frequency of contact for youth based on presenting needs. </a:t>
            </a:r>
          </a:p>
          <a:p>
            <a:pPr lvl="1"/>
            <a:r>
              <a:rPr lang="en-US" dirty="0" smtClean="0"/>
              <a:t>Identifying outcome measures</a:t>
            </a:r>
          </a:p>
          <a:p>
            <a:pPr lvl="1"/>
            <a:r>
              <a:rPr lang="en-US" dirty="0" smtClean="0"/>
              <a:t>Qualitative interviews</a:t>
            </a:r>
          </a:p>
        </p:txBody>
      </p:sp>
    </p:spTree>
    <p:extLst>
      <p:ext uri="{BB962C8B-B14F-4D97-AF65-F5344CB8AC3E}">
        <p14:creationId xmlns:p14="http://schemas.microsoft.com/office/powerpoint/2010/main" val="30089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4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August through Oct</a:t>
            </a:r>
          </a:p>
          <a:p>
            <a:pPr>
              <a:buFontTx/>
              <a:buChar char="-"/>
            </a:pPr>
            <a:r>
              <a:rPr lang="en-US" dirty="0" smtClean="0"/>
              <a:t>UW conducts interviews with youth, caregivers and POs</a:t>
            </a:r>
          </a:p>
          <a:p>
            <a:pPr>
              <a:buFontTx/>
              <a:buChar char="-"/>
            </a:pPr>
            <a:r>
              <a:rPr lang="en-US" dirty="0" smtClean="0"/>
              <a:t>Roll out of quantitative surveys </a:t>
            </a:r>
            <a:r>
              <a:rPr lang="en-US" sz="1200" dirty="0" smtClean="0"/>
              <a:t>(also participatory in scale and item construction. Using </a:t>
            </a:r>
            <a:r>
              <a:rPr lang="en-US" sz="1200" dirty="0" err="1" smtClean="0"/>
              <a:t>Skeem</a:t>
            </a:r>
            <a:r>
              <a:rPr lang="en-US" sz="1200" dirty="0" smtClean="0"/>
              <a:t> and Vidal/Woodward probation relationship questions, Youth Strengths and Difficulties Q, family climate  scales).</a:t>
            </a:r>
          </a:p>
          <a:p>
            <a:pPr>
              <a:buFontTx/>
              <a:buChar char="-"/>
            </a:pPr>
            <a:r>
              <a:rPr lang="en-US" dirty="0" smtClean="0"/>
              <a:t>Summary report in December for recommended modifications, final procedures guide. </a:t>
            </a:r>
          </a:p>
          <a:p>
            <a:pPr>
              <a:buFontTx/>
              <a:buChar char="-"/>
            </a:pPr>
            <a:r>
              <a:rPr lang="en-US" dirty="0" smtClean="0"/>
              <a:t>OJJDP grant decision in September for randomized stepped wedge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5082326" cy="4324350"/>
          </a:xfrm>
        </p:spPr>
      </p:pic>
    </p:spTree>
    <p:extLst>
      <p:ext uri="{BB962C8B-B14F-4D97-AF65-F5344CB8AC3E}">
        <p14:creationId xmlns:p14="http://schemas.microsoft.com/office/powerpoint/2010/main" val="7232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Knowledge Translation and Implementation Models (e.g., CDC)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Products are discoveries (either academic or practice-based) that can be disseminated to other sites depending on  site </a:t>
            </a:r>
            <a:r>
              <a:rPr lang="en-US" u="sng" dirty="0" smtClean="0"/>
              <a:t>fit</a:t>
            </a:r>
            <a:r>
              <a:rPr lang="en-US" dirty="0" smtClean="0"/>
              <a:t> and </a:t>
            </a:r>
            <a:r>
              <a:rPr lang="en-US" u="sng" dirty="0" smtClean="0"/>
              <a:t>readiness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2000" dirty="0" smtClean="0"/>
              <a:t>Discovery             Efficacy            Effectiveness             Implementation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000" dirty="0" smtClean="0"/>
              <a:t>Use of Evidence-Based practices with these dissemination models known appears to be going down . . . (Bruns, et al., 2014)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1905000" y="41910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581400" y="41910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791200" y="41910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the Research to Practice Gap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91579" y="1905000"/>
            <a:ext cx="5334000" cy="4648200"/>
            <a:chOff x="5851003" y="1642882"/>
            <a:chExt cx="5816278" cy="48273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003" y="1642882"/>
              <a:ext cx="5454651" cy="482736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491241" y="6099858"/>
              <a:ext cx="2176040" cy="370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Graham et al. 2006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06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Co-Design as a Strategy for Accelerating and Sustaining Research Knowledge Transfer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Discovery + Implementation           Effectiveness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Principles: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Engage end-users in design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Democratic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Promote ownership, fit and sustainability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Embrace heterogeneity and acknowledge real world complexity up front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Emphasize continuous quality improvement and outcomes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404884" y="2402958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4047" y="6422065"/>
            <a:ext cx="518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Goodyear-Smith</a:t>
            </a:r>
            <a:r>
              <a:rPr lang="en-US" sz="1100" dirty="0"/>
              <a:t>, F., Jackson, C., &amp; </a:t>
            </a:r>
            <a:r>
              <a:rPr lang="en-US" sz="1100" dirty="0" err="1"/>
              <a:t>Greenhalgh</a:t>
            </a:r>
            <a:r>
              <a:rPr lang="en-US" sz="1100" dirty="0"/>
              <a:t>, T. (2015). Co-design and implementation research: challenges and solutions for ethics committees. </a:t>
            </a:r>
            <a:r>
              <a:rPr lang="en-US" sz="1100" i="1" dirty="0"/>
              <a:t>BMC Medical Ethics, 16</a:t>
            </a:r>
            <a:r>
              <a:rPr lang="en-US" sz="1100" dirty="0"/>
              <a:t>(1), 78. doi:10.1186/s12910-015-0072-2</a:t>
            </a:r>
          </a:p>
        </p:txBody>
      </p:sp>
    </p:spTree>
    <p:extLst>
      <p:ext uri="{BB962C8B-B14F-4D97-AF65-F5344CB8AC3E}">
        <p14:creationId xmlns:p14="http://schemas.microsoft.com/office/powerpoint/2010/main" val="8231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</a:t>
            </a:r>
            <a:r>
              <a:rPr lang="en-US" dirty="0" err="1" smtClean="0"/>
              <a:t>CoDesign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Consultant/developer time and costs</a:t>
            </a:r>
          </a:p>
          <a:p>
            <a:r>
              <a:rPr lang="en-US" dirty="0" smtClean="0"/>
              <a:t>Tolerance of ambiguity and role negotiation</a:t>
            </a:r>
          </a:p>
          <a:p>
            <a:r>
              <a:rPr lang="en-US" dirty="0" smtClean="0"/>
              <a:t>Integration of research and practice</a:t>
            </a:r>
          </a:p>
          <a:p>
            <a:r>
              <a:rPr lang="en-US" dirty="0" smtClean="0"/>
              <a:t>Successful transfer of ownership and facilitation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Traditional Implementation and </a:t>
            </a:r>
            <a:r>
              <a:rPr lang="en-US" dirty="0" err="1" smtClean="0"/>
              <a:t>CoDesign</a:t>
            </a:r>
            <a:r>
              <a:rPr lang="en-US" dirty="0"/>
              <a:t> </a:t>
            </a:r>
            <a:r>
              <a:rPr lang="en-US" dirty="0" smtClean="0"/>
              <a:t>best suited to different organizational climates and/or the availability of developed products for a specific need. </a:t>
            </a:r>
            <a:endParaRPr lang="en-US" sz="1050" dirty="0" smtClean="0"/>
          </a:p>
          <a:p>
            <a:pPr marL="109728" indent="0">
              <a:buNone/>
            </a:pPr>
            <a:endParaRPr lang="en-US" sz="1050" dirty="0"/>
          </a:p>
          <a:p>
            <a:pPr marL="109728" indent="0">
              <a:buNone/>
            </a:pPr>
            <a:endParaRPr lang="en-US" sz="1050" dirty="0" smtClean="0"/>
          </a:p>
          <a:p>
            <a:pPr marL="109728" indent="0">
              <a:buNone/>
            </a:pPr>
            <a:endParaRPr lang="en-US" sz="1050" dirty="0"/>
          </a:p>
          <a:p>
            <a:pPr marL="109728" indent="0">
              <a:buNone/>
            </a:pPr>
            <a:endParaRPr lang="en-US" sz="1050" dirty="0" smtClean="0"/>
          </a:p>
          <a:p>
            <a:pPr marL="109728" indent="0">
              <a:buNone/>
            </a:pPr>
            <a:endParaRPr lang="en-US" sz="1050" dirty="0"/>
          </a:p>
          <a:p>
            <a:pPr marL="109728" indent="0">
              <a:buNone/>
            </a:pPr>
            <a:endParaRPr lang="en-US" sz="1050" dirty="0" smtClean="0"/>
          </a:p>
          <a:p>
            <a:pPr marL="109728" indent="0">
              <a:buNone/>
            </a:pPr>
            <a:endParaRPr lang="en-US" sz="1050" dirty="0"/>
          </a:p>
          <a:p>
            <a:pPr marL="109728" indent="0">
              <a:buNone/>
            </a:pPr>
            <a:endParaRPr lang="en-US" sz="1050" dirty="0" smtClean="0"/>
          </a:p>
          <a:p>
            <a:pPr marL="109728" indent="0">
              <a:buNone/>
            </a:pPr>
            <a:endParaRPr lang="en-US" sz="1050" dirty="0"/>
          </a:p>
          <a:p>
            <a:pPr marL="109728" indent="0">
              <a:buNone/>
            </a:pPr>
            <a:endParaRPr lang="en-US" sz="1050" dirty="0" smtClean="0"/>
          </a:p>
          <a:p>
            <a:pPr marL="109728" indent="0">
              <a:buNone/>
            </a:pPr>
            <a:endParaRPr lang="en-US" sz="1050" dirty="0"/>
          </a:p>
          <a:p>
            <a:pPr marL="109728" indent="0">
              <a:buNone/>
            </a:pPr>
            <a:r>
              <a:rPr lang="en-US" sz="1300" dirty="0" smtClean="0"/>
              <a:t>Piper </a:t>
            </a:r>
            <a:r>
              <a:rPr lang="en-US" sz="1300" dirty="0"/>
              <a:t>D, </a:t>
            </a:r>
            <a:r>
              <a:rPr lang="en-US" sz="1300" dirty="0" err="1"/>
              <a:t>Iedema</a:t>
            </a:r>
            <a:r>
              <a:rPr lang="en-US" sz="1300" dirty="0"/>
              <a:t> R, Gray J, </a:t>
            </a:r>
            <a:r>
              <a:rPr lang="en-US" sz="1300" dirty="0" err="1"/>
              <a:t>Verma</a:t>
            </a:r>
            <a:r>
              <a:rPr lang="en-US" sz="1300" dirty="0"/>
              <a:t> R, Holmes L, Manning N. </a:t>
            </a:r>
            <a:r>
              <a:rPr lang="en-US" sz="1300" dirty="0" smtClean="0"/>
              <a:t>(2012). Utilizing </a:t>
            </a:r>
            <a:r>
              <a:rPr lang="en-US" sz="1300" dirty="0"/>
              <a:t>experience-based co-design to improve the experience of patients accessing emergency departments in New South Wales public hospitals: an evaluation study. Health </a:t>
            </a:r>
            <a:r>
              <a:rPr lang="en-US" sz="1300" dirty="0" err="1"/>
              <a:t>Serv</a:t>
            </a:r>
            <a:r>
              <a:rPr lang="en-US" sz="1300" dirty="0"/>
              <a:t> </a:t>
            </a:r>
            <a:r>
              <a:rPr lang="en-US" sz="1300" dirty="0" err="1"/>
              <a:t>Manag</a:t>
            </a:r>
            <a:r>
              <a:rPr lang="en-US" sz="1300" dirty="0"/>
              <a:t> </a:t>
            </a:r>
            <a:r>
              <a:rPr lang="en-US" sz="1300" dirty="0" smtClean="0"/>
              <a:t>Res.  </a:t>
            </a:r>
          </a:p>
        </p:txBody>
      </p:sp>
    </p:spTree>
    <p:extLst>
      <p:ext uri="{BB962C8B-B14F-4D97-AF65-F5344CB8AC3E}">
        <p14:creationId xmlns:p14="http://schemas.microsoft.com/office/powerpoint/2010/main" val="25155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 Science and Juvenile Justice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Schedule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Workgroup formed June 2016</a:t>
            </a:r>
          </a:p>
          <a:p>
            <a:r>
              <a:rPr lang="en-US" dirty="0" smtClean="0"/>
              <a:t>Met monthly through present</a:t>
            </a:r>
          </a:p>
          <a:p>
            <a:pPr lvl="1"/>
            <a:r>
              <a:rPr lang="en-US" dirty="0" smtClean="0"/>
              <a:t>Phase 1 meetings: Agreed on values and target population (</a:t>
            </a:r>
            <a:r>
              <a:rPr lang="en-US" dirty="0" err="1" smtClean="0"/>
              <a:t>approx</a:t>
            </a:r>
            <a:r>
              <a:rPr lang="en-US" dirty="0" smtClean="0"/>
              <a:t> 3 months)</a:t>
            </a:r>
          </a:p>
          <a:p>
            <a:pPr lvl="1"/>
            <a:r>
              <a:rPr lang="en-US" dirty="0" smtClean="0"/>
              <a:t>Phase 2 meetings: Workgroup responds and refines operational suggestions (from UW) (6 months)</a:t>
            </a:r>
          </a:p>
          <a:p>
            <a:pPr lvl="1"/>
            <a:r>
              <a:rPr lang="en-US" dirty="0" smtClean="0"/>
              <a:t>Phase 3: Finalize procedures and pilot testing (6 months)</a:t>
            </a:r>
          </a:p>
          <a:p>
            <a:pPr lvl="1"/>
            <a:r>
              <a:rPr lang="en-US" dirty="0" smtClean="0"/>
              <a:t>Phase 4: Refine procedures and practice for roll out (ongoing)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219200" y="3505200"/>
            <a:ext cx="11430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2">
      <a:dk1>
        <a:srgbClr val="D25E00"/>
      </a:dk1>
      <a:lt1>
        <a:sysClr val="window" lastClr="FFFFFF"/>
      </a:lt1>
      <a:dk2>
        <a:srgbClr val="464646"/>
      </a:dk2>
      <a:lt2>
        <a:srgbClr val="DEF5FA"/>
      </a:lt2>
      <a:accent1>
        <a:srgbClr val="21798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937</TotalTime>
  <Words>996</Words>
  <Application>Microsoft Office PowerPoint</Application>
  <PresentationFormat>On-screen Show (4:3)</PresentationFormat>
  <Paragraphs>151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Opportunity-Based Probation</vt:lpstr>
      <vt:lpstr>PowerPoint Presentation</vt:lpstr>
      <vt:lpstr>PowerPoint Presentation</vt:lpstr>
      <vt:lpstr>Traditional Knowledge Translation and Implementation Models (e.g., CDC)</vt:lpstr>
      <vt:lpstr>Addressing the Research to Practice Gap</vt:lpstr>
      <vt:lpstr>Co-Design as a Strategy for Accelerating and Sustaining Research Knowledge Transfer </vt:lpstr>
      <vt:lpstr>Challenges of CoDesign</vt:lpstr>
      <vt:lpstr>Adolescent Science and Juvenile Justice</vt:lpstr>
      <vt:lpstr>Development Schedule</vt:lpstr>
      <vt:lpstr>Phase 1: Values and 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2: Define operations </vt:lpstr>
      <vt:lpstr>OBP workgroup members solicit feedback from parents, youth, Family Council.  </vt:lpstr>
      <vt:lpstr>Community Opportunity</vt:lpstr>
      <vt:lpstr>Phase 3: Piloting</vt:lpstr>
      <vt:lpstr>Phase 4 and Next Steps</vt:lpstr>
    </vt:vector>
  </TitlesOfParts>
  <Company>UW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Bishop, Asia S</dc:creator>
  <cp:lastModifiedBy>Vick, Kristin E</cp:lastModifiedBy>
  <cp:revision>76</cp:revision>
  <dcterms:created xsi:type="dcterms:W3CDTF">2016-02-08T21:48:51Z</dcterms:created>
  <dcterms:modified xsi:type="dcterms:W3CDTF">2018-10-31T21:41:49Z</dcterms:modified>
</cp:coreProperties>
</file>